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AC65F5-F2FF-4D61-8C1B-7B7D67F7EE0A}" v="6" dt="2023-08-30T15:00:40.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eze Badipe" userId="3cfcb4e6-8fe9-4709-a78e-ab97e07e0b41" providerId="ADAL" clId="{17AC65F5-F2FF-4D61-8C1B-7B7D67F7EE0A}"/>
    <pc:docChg chg="undo custSel addSld delSld modSld">
      <pc:chgData name="Adaeze Badipe" userId="3cfcb4e6-8fe9-4709-a78e-ab97e07e0b41" providerId="ADAL" clId="{17AC65F5-F2FF-4D61-8C1B-7B7D67F7EE0A}" dt="2023-08-30T15:16:42.738" v="41" actId="1076"/>
      <pc:docMkLst>
        <pc:docMk/>
      </pc:docMkLst>
      <pc:sldChg chg="modSp mod">
        <pc:chgData name="Adaeze Badipe" userId="3cfcb4e6-8fe9-4709-a78e-ab97e07e0b41" providerId="ADAL" clId="{17AC65F5-F2FF-4D61-8C1B-7B7D67F7EE0A}" dt="2023-08-30T15:16:42.738" v="41" actId="1076"/>
        <pc:sldMkLst>
          <pc:docMk/>
          <pc:sldMk cId="0" sldId="259"/>
        </pc:sldMkLst>
        <pc:spChg chg="mod">
          <ac:chgData name="Adaeze Badipe" userId="3cfcb4e6-8fe9-4709-a78e-ab97e07e0b41" providerId="ADAL" clId="{17AC65F5-F2FF-4D61-8C1B-7B7D67F7EE0A}" dt="2023-08-30T15:16:39.712" v="39" actId="1076"/>
          <ac:spMkLst>
            <pc:docMk/>
            <pc:sldMk cId="0" sldId="259"/>
            <ac:spMk id="3" creationId="{00000000-0000-0000-0000-000000000000}"/>
          </ac:spMkLst>
        </pc:spChg>
        <pc:spChg chg="mod">
          <ac:chgData name="Adaeze Badipe" userId="3cfcb4e6-8fe9-4709-a78e-ab97e07e0b41" providerId="ADAL" clId="{17AC65F5-F2FF-4D61-8C1B-7B7D67F7EE0A}" dt="2023-08-30T15:14:26.756" v="23" actId="1076"/>
          <ac:spMkLst>
            <pc:docMk/>
            <pc:sldMk cId="0" sldId="259"/>
            <ac:spMk id="5" creationId="{00000000-0000-0000-0000-000000000000}"/>
          </ac:spMkLst>
        </pc:spChg>
        <pc:spChg chg="mod">
          <ac:chgData name="Adaeze Badipe" userId="3cfcb4e6-8fe9-4709-a78e-ab97e07e0b41" providerId="ADAL" clId="{17AC65F5-F2FF-4D61-8C1B-7B7D67F7EE0A}" dt="2023-08-30T15:16:37.224" v="36" actId="1076"/>
          <ac:spMkLst>
            <pc:docMk/>
            <pc:sldMk cId="0" sldId="259"/>
            <ac:spMk id="9" creationId="{00000000-0000-0000-0000-000000000000}"/>
          </ac:spMkLst>
        </pc:spChg>
        <pc:spChg chg="mod">
          <ac:chgData name="Adaeze Badipe" userId="3cfcb4e6-8fe9-4709-a78e-ab97e07e0b41" providerId="ADAL" clId="{17AC65F5-F2FF-4D61-8C1B-7B7D67F7EE0A}" dt="2023-08-30T15:16:36.560" v="35" actId="1076"/>
          <ac:spMkLst>
            <pc:docMk/>
            <pc:sldMk cId="0" sldId="259"/>
            <ac:spMk id="10" creationId="{00000000-0000-0000-0000-000000000000}"/>
          </ac:spMkLst>
        </pc:spChg>
        <pc:spChg chg="mod">
          <ac:chgData name="Adaeze Badipe" userId="3cfcb4e6-8fe9-4709-a78e-ab97e07e0b41" providerId="ADAL" clId="{17AC65F5-F2FF-4D61-8C1B-7B7D67F7EE0A}" dt="2023-08-30T15:16:41.105" v="40" actId="1076"/>
          <ac:spMkLst>
            <pc:docMk/>
            <pc:sldMk cId="0" sldId="259"/>
            <ac:spMk id="14" creationId="{00000000-0000-0000-0000-000000000000}"/>
          </ac:spMkLst>
        </pc:spChg>
        <pc:spChg chg="mod">
          <ac:chgData name="Adaeze Badipe" userId="3cfcb4e6-8fe9-4709-a78e-ab97e07e0b41" providerId="ADAL" clId="{17AC65F5-F2FF-4D61-8C1B-7B7D67F7EE0A}" dt="2023-08-30T15:16:37.761" v="37" actId="1076"/>
          <ac:spMkLst>
            <pc:docMk/>
            <pc:sldMk cId="0" sldId="259"/>
            <ac:spMk id="15" creationId="{00000000-0000-0000-0000-000000000000}"/>
          </ac:spMkLst>
        </pc:spChg>
        <pc:spChg chg="mod">
          <ac:chgData name="Adaeze Badipe" userId="3cfcb4e6-8fe9-4709-a78e-ab97e07e0b41" providerId="ADAL" clId="{17AC65F5-F2FF-4D61-8C1B-7B7D67F7EE0A}" dt="2023-08-30T15:16:42.738" v="41" actId="1076"/>
          <ac:spMkLst>
            <pc:docMk/>
            <pc:sldMk cId="0" sldId="259"/>
            <ac:spMk id="19" creationId="{00000000-0000-0000-0000-000000000000}"/>
          </ac:spMkLst>
        </pc:spChg>
        <pc:spChg chg="mod">
          <ac:chgData name="Adaeze Badipe" userId="3cfcb4e6-8fe9-4709-a78e-ab97e07e0b41" providerId="ADAL" clId="{17AC65F5-F2FF-4D61-8C1B-7B7D67F7EE0A}" dt="2023-08-30T15:16:38.258" v="38" actId="1076"/>
          <ac:spMkLst>
            <pc:docMk/>
            <pc:sldMk cId="0" sldId="259"/>
            <ac:spMk id="20" creationId="{00000000-0000-0000-0000-000000000000}"/>
          </ac:spMkLst>
        </pc:spChg>
      </pc:sldChg>
      <pc:sldChg chg="addSp delSp modSp add del mod">
        <pc:chgData name="Adaeze Badipe" userId="3cfcb4e6-8fe9-4709-a78e-ab97e07e0b41" providerId="ADAL" clId="{17AC65F5-F2FF-4D61-8C1B-7B7D67F7EE0A}" dt="2023-08-30T15:01:03.882" v="21" actId="20577"/>
        <pc:sldMkLst>
          <pc:docMk/>
          <pc:sldMk cId="0" sldId="264"/>
        </pc:sldMkLst>
        <pc:spChg chg="add del mod">
          <ac:chgData name="Adaeze Badipe" userId="3cfcb4e6-8fe9-4709-a78e-ab97e07e0b41" providerId="ADAL" clId="{17AC65F5-F2FF-4D61-8C1B-7B7D67F7EE0A}" dt="2023-08-30T15:00:25.227" v="11" actId="33987"/>
          <ac:spMkLst>
            <pc:docMk/>
            <pc:sldMk cId="0" sldId="264"/>
            <ac:spMk id="26" creationId="{2342D4AF-4183-84AC-C104-5B22B987E8C9}"/>
          </ac:spMkLst>
        </pc:spChg>
        <pc:spChg chg="add mod">
          <ac:chgData name="Adaeze Badipe" userId="3cfcb4e6-8fe9-4709-a78e-ab97e07e0b41" providerId="ADAL" clId="{17AC65F5-F2FF-4D61-8C1B-7B7D67F7EE0A}" dt="2023-08-30T15:01:03.882" v="21" actId="20577"/>
          <ac:spMkLst>
            <pc:docMk/>
            <pc:sldMk cId="0" sldId="264"/>
            <ac:spMk id="27" creationId="{D3362E57-8C94-C263-3C3B-FD0E5D48C87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778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GB"/>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GB"/>
          </a:p>
        </p:txBody>
      </p:sp>
      <p:sp>
        <p:nvSpPr>
          <p:cNvPr id="4" name="Text 2"/>
          <p:cNvSpPr/>
          <p:nvPr/>
        </p:nvSpPr>
        <p:spPr>
          <a:xfrm>
            <a:off x="833199" y="2084784"/>
            <a:ext cx="7477601" cy="1666399"/>
          </a:xfrm>
          <a:prstGeom prst="rect">
            <a:avLst/>
          </a:prstGeom>
          <a:noFill/>
          <a:ln/>
        </p:spPr>
        <p:txBody>
          <a:bodyPr wrap="square" rtlCol="0" anchor="t"/>
          <a:lstStyle/>
          <a:p>
            <a:pPr marL="0" indent="0">
              <a:lnSpc>
                <a:spcPts val="6561"/>
              </a:lnSpc>
              <a:buNone/>
            </a:pPr>
            <a:r>
              <a:rPr lang="en-US" sz="5249" dirty="0">
                <a:solidFill>
                  <a:srgbClr val="F2F2F3"/>
                </a:solidFill>
                <a:latin typeface="Poppins" pitchFamily="34" charset="0"/>
                <a:ea typeface="Poppins" pitchFamily="34" charset="-122"/>
                <a:cs typeface="Poppins" pitchFamily="34" charset="-120"/>
              </a:rPr>
              <a:t>Introduction to SDLC Planning Phase</a:t>
            </a:r>
            <a:endParaRPr lang="en-US" sz="5249" dirty="0"/>
          </a:p>
        </p:txBody>
      </p:sp>
      <p:sp>
        <p:nvSpPr>
          <p:cNvPr id="5" name="Text 3"/>
          <p:cNvSpPr/>
          <p:nvPr/>
        </p:nvSpPr>
        <p:spPr>
          <a:xfrm>
            <a:off x="833199" y="4084439"/>
            <a:ext cx="7477601"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Welcome to Lesson 2 on Software Development Life Cycle (SDLC). In this lesson, we will learn all about the planning phase, which is the first phase in the SDLC. This phase is crucial as it helps us understand why the software should be developed and how it will meet business objectives.</a:t>
            </a:r>
            <a:endParaRPr lang="en-US" sz="1750" dirty="0"/>
          </a:p>
        </p:txBody>
      </p:sp>
      <p:sp>
        <p:nvSpPr>
          <p:cNvPr id="6" name="Shape 4"/>
          <p:cNvSpPr/>
          <p:nvPr/>
        </p:nvSpPr>
        <p:spPr>
          <a:xfrm>
            <a:off x="833199" y="5772626"/>
            <a:ext cx="355402" cy="355402"/>
          </a:xfrm>
          <a:prstGeom prst="roundRect">
            <a:avLst>
              <a:gd name="adj" fmla="val 25726039"/>
            </a:avLst>
          </a:prstGeom>
          <a:solidFill>
            <a:srgbClr val="2A3A05"/>
          </a:solidFill>
          <a:ln w="7620">
            <a:solidFill>
              <a:srgbClr val="FFFFFF"/>
            </a:solidFill>
            <a:prstDash val="solid"/>
          </a:ln>
        </p:spPr>
        <p:txBody>
          <a:bodyPr/>
          <a:lstStyle/>
          <a:p>
            <a:endParaRPr lang="en-GB"/>
          </a:p>
        </p:txBody>
      </p:sp>
      <p:sp>
        <p:nvSpPr>
          <p:cNvPr id="7" name="Text 5"/>
          <p:cNvSpPr/>
          <p:nvPr/>
        </p:nvSpPr>
        <p:spPr>
          <a:xfrm>
            <a:off x="915591" y="5767507"/>
            <a:ext cx="190500" cy="365760"/>
          </a:xfrm>
          <a:prstGeom prst="rect">
            <a:avLst/>
          </a:prstGeom>
          <a:noFill/>
          <a:ln/>
        </p:spPr>
        <p:txBody>
          <a:bodyPr wrap="none" rtlCol="0" anchor="t"/>
          <a:lstStyle/>
          <a:p>
            <a:pPr marL="0" indent="0" algn="ctr">
              <a:lnSpc>
                <a:spcPts val="2880"/>
              </a:lnSpc>
              <a:buNone/>
            </a:pPr>
            <a:r>
              <a:rPr lang="en-US" sz="1152" dirty="0">
                <a:solidFill>
                  <a:srgbClr val="FFFFFF"/>
                </a:solidFill>
                <a:latin typeface="Roboto" pitchFamily="34" charset="0"/>
                <a:ea typeface="Roboto" pitchFamily="34" charset="-122"/>
                <a:cs typeface="Roboto" pitchFamily="34" charset="-120"/>
              </a:rPr>
              <a:t>AB</a:t>
            </a:r>
            <a:endParaRPr lang="en-US" sz="1152" dirty="0"/>
          </a:p>
        </p:txBody>
      </p:sp>
      <p:sp>
        <p:nvSpPr>
          <p:cNvPr id="8" name="Text 6"/>
          <p:cNvSpPr/>
          <p:nvPr/>
        </p:nvSpPr>
        <p:spPr>
          <a:xfrm>
            <a:off x="1299686" y="5755958"/>
            <a:ext cx="2179320" cy="388858"/>
          </a:xfrm>
          <a:prstGeom prst="rect">
            <a:avLst/>
          </a:prstGeom>
          <a:noFill/>
          <a:ln/>
        </p:spPr>
        <p:txBody>
          <a:bodyPr wrap="none" rtlCol="0" anchor="t"/>
          <a:lstStyle/>
          <a:p>
            <a:pPr marL="0" indent="0" algn="l">
              <a:lnSpc>
                <a:spcPts val="3062"/>
              </a:lnSpc>
              <a:buNone/>
            </a:pPr>
            <a:r>
              <a:rPr lang="en-US" sz="2187" b="1" dirty="0">
                <a:solidFill>
                  <a:srgbClr val="E5E0DF"/>
                </a:solidFill>
                <a:latin typeface="Roboto" pitchFamily="34" charset="0"/>
                <a:ea typeface="Roboto" pitchFamily="34" charset="-122"/>
                <a:cs typeface="Roboto" pitchFamily="34" charset="-120"/>
              </a:rPr>
              <a:t>by Adaeze Badipe</a:t>
            </a:r>
            <a:endParaRPr lang="en-US" sz="2187" dirty="0"/>
          </a:p>
        </p:txBody>
      </p:sp>
      <p:pic>
        <p:nvPicPr>
          <p:cNvPr id="9"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348389" y="998934"/>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Planning Phase</a:t>
            </a:r>
            <a:endParaRPr lang="en-US" sz="4374" dirty="0"/>
          </a:p>
        </p:txBody>
      </p:sp>
      <p:sp>
        <p:nvSpPr>
          <p:cNvPr id="5" name="Shape 2"/>
          <p:cNvSpPr/>
          <p:nvPr/>
        </p:nvSpPr>
        <p:spPr>
          <a:xfrm>
            <a:off x="2348389" y="2470904"/>
            <a:ext cx="9933503" cy="44410"/>
          </a:xfrm>
          <a:prstGeom prst="rect">
            <a:avLst/>
          </a:prstGeom>
          <a:solidFill>
            <a:srgbClr val="E1A9EF"/>
          </a:solidFill>
          <a:ln/>
        </p:spPr>
        <p:txBody>
          <a:bodyPr/>
          <a:lstStyle/>
          <a:p>
            <a:endParaRPr lang="en-GB"/>
          </a:p>
        </p:txBody>
      </p:sp>
      <p:sp>
        <p:nvSpPr>
          <p:cNvPr id="6" name="Shape 3"/>
          <p:cNvSpPr/>
          <p:nvPr/>
        </p:nvSpPr>
        <p:spPr>
          <a:xfrm>
            <a:off x="3484543" y="2470904"/>
            <a:ext cx="44410" cy="777597"/>
          </a:xfrm>
          <a:prstGeom prst="rect">
            <a:avLst/>
          </a:prstGeom>
          <a:solidFill>
            <a:srgbClr val="E1A9EF"/>
          </a:solidFill>
          <a:ln/>
        </p:spPr>
        <p:txBody>
          <a:bodyPr/>
          <a:lstStyle/>
          <a:p>
            <a:endParaRPr lang="en-GB"/>
          </a:p>
        </p:txBody>
      </p:sp>
      <p:sp>
        <p:nvSpPr>
          <p:cNvPr id="7" name="Shape 4"/>
          <p:cNvSpPr/>
          <p:nvPr/>
        </p:nvSpPr>
        <p:spPr>
          <a:xfrm>
            <a:off x="3256836" y="2220992"/>
            <a:ext cx="499943" cy="499943"/>
          </a:xfrm>
          <a:prstGeom prst="roundRect">
            <a:avLst>
              <a:gd name="adj" fmla="val 20000"/>
            </a:avLst>
          </a:prstGeom>
          <a:solidFill>
            <a:srgbClr val="F0D4F7"/>
          </a:solidFill>
          <a:ln w="13811">
            <a:solidFill>
              <a:srgbClr val="E1A9EF"/>
            </a:solidFill>
            <a:prstDash val="solid"/>
          </a:ln>
        </p:spPr>
        <p:txBody>
          <a:bodyPr/>
          <a:lstStyle/>
          <a:p>
            <a:endParaRPr lang="en-GB"/>
          </a:p>
        </p:txBody>
      </p:sp>
      <p:sp>
        <p:nvSpPr>
          <p:cNvPr id="8" name="Text 5"/>
          <p:cNvSpPr/>
          <p:nvPr/>
        </p:nvSpPr>
        <p:spPr>
          <a:xfrm>
            <a:off x="3414832" y="2262664"/>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6"/>
          <p:cNvSpPr/>
          <p:nvPr/>
        </p:nvSpPr>
        <p:spPr>
          <a:xfrm>
            <a:off x="2570559" y="3470791"/>
            <a:ext cx="1872377" cy="694373"/>
          </a:xfrm>
          <a:prstGeom prst="rect">
            <a:avLst/>
          </a:prstGeom>
          <a:noFill/>
          <a:ln/>
        </p:spPr>
        <p:txBody>
          <a:bodyPr wrap="squar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Gather Requirements</a:t>
            </a:r>
            <a:endParaRPr lang="en-US" sz="2187" dirty="0"/>
          </a:p>
        </p:txBody>
      </p:sp>
      <p:sp>
        <p:nvSpPr>
          <p:cNvPr id="10" name="Text 7"/>
          <p:cNvSpPr/>
          <p:nvPr/>
        </p:nvSpPr>
        <p:spPr>
          <a:xfrm>
            <a:off x="2570559" y="4387334"/>
            <a:ext cx="1872377" cy="1777008"/>
          </a:xfrm>
          <a:prstGeom prst="rect">
            <a:avLst/>
          </a:prstGeom>
          <a:noFill/>
          <a:ln/>
        </p:spPr>
        <p:txBody>
          <a:bodyPr wrap="square" rtlCol="0" anchor="t"/>
          <a:lstStyle/>
          <a:p>
            <a:pPr marL="0" indent="0" algn="ct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Identify the user's needs, what they expect, and define the scope of your project.</a:t>
            </a:r>
            <a:endParaRPr lang="en-US" sz="1750" dirty="0"/>
          </a:p>
        </p:txBody>
      </p:sp>
      <p:sp>
        <p:nvSpPr>
          <p:cNvPr id="11" name="Shape 8"/>
          <p:cNvSpPr/>
          <p:nvPr/>
        </p:nvSpPr>
        <p:spPr>
          <a:xfrm>
            <a:off x="6023431" y="2470904"/>
            <a:ext cx="44410" cy="777597"/>
          </a:xfrm>
          <a:prstGeom prst="rect">
            <a:avLst/>
          </a:prstGeom>
          <a:solidFill>
            <a:srgbClr val="E1A9EF"/>
          </a:solidFill>
          <a:ln/>
        </p:spPr>
        <p:txBody>
          <a:bodyPr/>
          <a:lstStyle/>
          <a:p>
            <a:endParaRPr lang="en-GB"/>
          </a:p>
        </p:txBody>
      </p:sp>
      <p:sp>
        <p:nvSpPr>
          <p:cNvPr id="12" name="Shape 9"/>
          <p:cNvSpPr/>
          <p:nvPr/>
        </p:nvSpPr>
        <p:spPr>
          <a:xfrm>
            <a:off x="5795724" y="2220992"/>
            <a:ext cx="499943" cy="499943"/>
          </a:xfrm>
          <a:prstGeom prst="roundRect">
            <a:avLst>
              <a:gd name="adj" fmla="val 20000"/>
            </a:avLst>
          </a:prstGeom>
          <a:solidFill>
            <a:srgbClr val="F0D4F7"/>
          </a:solidFill>
          <a:ln w="13811">
            <a:solidFill>
              <a:srgbClr val="E1A9EF"/>
            </a:solidFill>
            <a:prstDash val="solid"/>
          </a:ln>
        </p:spPr>
        <p:txBody>
          <a:bodyPr/>
          <a:lstStyle/>
          <a:p>
            <a:endParaRPr lang="en-GB"/>
          </a:p>
        </p:txBody>
      </p:sp>
      <p:sp>
        <p:nvSpPr>
          <p:cNvPr id="13" name="Text 10"/>
          <p:cNvSpPr/>
          <p:nvPr/>
        </p:nvSpPr>
        <p:spPr>
          <a:xfrm>
            <a:off x="5953720" y="2262664"/>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5109448" y="3470791"/>
            <a:ext cx="1872377" cy="694373"/>
          </a:xfrm>
          <a:prstGeom prst="rect">
            <a:avLst/>
          </a:prstGeom>
          <a:noFill/>
          <a:ln/>
        </p:spPr>
        <p:txBody>
          <a:bodyPr wrap="squar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Design Architecture</a:t>
            </a:r>
            <a:endParaRPr lang="en-US" sz="2187" dirty="0"/>
          </a:p>
        </p:txBody>
      </p:sp>
      <p:sp>
        <p:nvSpPr>
          <p:cNvPr id="15" name="Text 12"/>
          <p:cNvSpPr/>
          <p:nvPr/>
        </p:nvSpPr>
        <p:spPr>
          <a:xfrm>
            <a:off x="5109448" y="4387334"/>
            <a:ext cx="1872377" cy="2132409"/>
          </a:xfrm>
          <a:prstGeom prst="rect">
            <a:avLst/>
          </a:prstGeom>
          <a:noFill/>
          <a:ln/>
        </p:spPr>
        <p:txBody>
          <a:bodyPr wrap="square" rtlCol="0" anchor="t"/>
          <a:lstStyle/>
          <a:p>
            <a:pPr marL="0" indent="0" algn="ct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Develop a high-level architecture that identifies all the components required in the system.</a:t>
            </a:r>
            <a:endParaRPr lang="en-US" sz="1750" dirty="0"/>
          </a:p>
        </p:txBody>
      </p:sp>
      <p:sp>
        <p:nvSpPr>
          <p:cNvPr id="16" name="Shape 13"/>
          <p:cNvSpPr/>
          <p:nvPr/>
        </p:nvSpPr>
        <p:spPr>
          <a:xfrm>
            <a:off x="8562320" y="2470904"/>
            <a:ext cx="44410" cy="777597"/>
          </a:xfrm>
          <a:prstGeom prst="rect">
            <a:avLst/>
          </a:prstGeom>
          <a:solidFill>
            <a:srgbClr val="E1A9EF"/>
          </a:solidFill>
          <a:ln/>
        </p:spPr>
        <p:txBody>
          <a:bodyPr/>
          <a:lstStyle/>
          <a:p>
            <a:endParaRPr lang="en-GB"/>
          </a:p>
        </p:txBody>
      </p:sp>
      <p:sp>
        <p:nvSpPr>
          <p:cNvPr id="17" name="Shape 14"/>
          <p:cNvSpPr/>
          <p:nvPr/>
        </p:nvSpPr>
        <p:spPr>
          <a:xfrm>
            <a:off x="8334613" y="2220992"/>
            <a:ext cx="499943" cy="499943"/>
          </a:xfrm>
          <a:prstGeom prst="roundRect">
            <a:avLst>
              <a:gd name="adj" fmla="val 20000"/>
            </a:avLst>
          </a:prstGeom>
          <a:solidFill>
            <a:srgbClr val="F0D4F7"/>
          </a:solidFill>
          <a:ln w="13811">
            <a:solidFill>
              <a:srgbClr val="E1A9EF"/>
            </a:solidFill>
            <a:prstDash val="solid"/>
          </a:ln>
        </p:spPr>
        <p:txBody>
          <a:bodyPr/>
          <a:lstStyle/>
          <a:p>
            <a:endParaRPr lang="en-GB"/>
          </a:p>
        </p:txBody>
      </p:sp>
      <p:sp>
        <p:nvSpPr>
          <p:cNvPr id="18" name="Text 15"/>
          <p:cNvSpPr/>
          <p:nvPr/>
        </p:nvSpPr>
        <p:spPr>
          <a:xfrm>
            <a:off x="8492609" y="2262664"/>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7648337" y="3470791"/>
            <a:ext cx="1872377" cy="694373"/>
          </a:xfrm>
          <a:prstGeom prst="rect">
            <a:avLst/>
          </a:prstGeom>
          <a:noFill/>
          <a:ln/>
        </p:spPr>
        <p:txBody>
          <a:bodyPr wrap="squar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Create Project Plan</a:t>
            </a:r>
            <a:endParaRPr lang="en-US" sz="2187" dirty="0"/>
          </a:p>
        </p:txBody>
      </p:sp>
      <p:sp>
        <p:nvSpPr>
          <p:cNvPr id="20" name="Text 17"/>
          <p:cNvSpPr/>
          <p:nvPr/>
        </p:nvSpPr>
        <p:spPr>
          <a:xfrm>
            <a:off x="7648337" y="4387334"/>
            <a:ext cx="1872377" cy="2132409"/>
          </a:xfrm>
          <a:prstGeom prst="rect">
            <a:avLst/>
          </a:prstGeom>
          <a:noFill/>
          <a:ln/>
        </p:spPr>
        <p:txBody>
          <a:bodyPr wrap="square" rtlCol="0" anchor="t"/>
          <a:lstStyle/>
          <a:p>
            <a:pPr marL="0" indent="0" algn="ct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Develop a detailed project plan that includes a timeline, budget, and resource allocation for all project activities.</a:t>
            </a:r>
            <a:endParaRPr lang="en-US" sz="1750" dirty="0"/>
          </a:p>
        </p:txBody>
      </p:sp>
      <p:sp>
        <p:nvSpPr>
          <p:cNvPr id="21" name="Shape 18"/>
          <p:cNvSpPr/>
          <p:nvPr/>
        </p:nvSpPr>
        <p:spPr>
          <a:xfrm>
            <a:off x="11101209" y="2470904"/>
            <a:ext cx="44410" cy="777597"/>
          </a:xfrm>
          <a:prstGeom prst="rect">
            <a:avLst/>
          </a:prstGeom>
          <a:solidFill>
            <a:srgbClr val="E1A9EF"/>
          </a:solidFill>
          <a:ln/>
        </p:spPr>
        <p:txBody>
          <a:bodyPr/>
          <a:lstStyle/>
          <a:p>
            <a:endParaRPr lang="en-GB"/>
          </a:p>
        </p:txBody>
      </p:sp>
      <p:sp>
        <p:nvSpPr>
          <p:cNvPr id="22" name="Shape 19"/>
          <p:cNvSpPr/>
          <p:nvPr/>
        </p:nvSpPr>
        <p:spPr>
          <a:xfrm>
            <a:off x="10873502" y="2220992"/>
            <a:ext cx="499943" cy="499943"/>
          </a:xfrm>
          <a:prstGeom prst="roundRect">
            <a:avLst>
              <a:gd name="adj" fmla="val 20000"/>
            </a:avLst>
          </a:prstGeom>
          <a:solidFill>
            <a:srgbClr val="F0D4F7"/>
          </a:solidFill>
          <a:ln w="13811">
            <a:solidFill>
              <a:srgbClr val="E1A9EF"/>
            </a:solidFill>
            <a:prstDash val="solid"/>
          </a:ln>
        </p:spPr>
        <p:txBody>
          <a:bodyPr/>
          <a:lstStyle/>
          <a:p>
            <a:endParaRPr lang="en-GB"/>
          </a:p>
        </p:txBody>
      </p:sp>
      <p:sp>
        <p:nvSpPr>
          <p:cNvPr id="23" name="Text 20"/>
          <p:cNvSpPr/>
          <p:nvPr/>
        </p:nvSpPr>
        <p:spPr>
          <a:xfrm>
            <a:off x="11031498" y="2262664"/>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4</a:t>
            </a:r>
            <a:endParaRPr lang="en-US" sz="2624" dirty="0"/>
          </a:p>
        </p:txBody>
      </p:sp>
      <p:sp>
        <p:nvSpPr>
          <p:cNvPr id="24" name="Text 21"/>
          <p:cNvSpPr/>
          <p:nvPr/>
        </p:nvSpPr>
        <p:spPr>
          <a:xfrm>
            <a:off x="10187226" y="3470791"/>
            <a:ext cx="1872496" cy="694373"/>
          </a:xfrm>
          <a:prstGeom prst="rect">
            <a:avLst/>
          </a:prstGeom>
          <a:noFill/>
          <a:ln/>
        </p:spPr>
        <p:txBody>
          <a:bodyPr wrap="squar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Obtain Approvals</a:t>
            </a:r>
            <a:endParaRPr lang="en-US" sz="2187" dirty="0"/>
          </a:p>
        </p:txBody>
      </p:sp>
      <p:sp>
        <p:nvSpPr>
          <p:cNvPr id="25" name="Text 22"/>
          <p:cNvSpPr/>
          <p:nvPr/>
        </p:nvSpPr>
        <p:spPr>
          <a:xfrm>
            <a:off x="10187226" y="4387334"/>
            <a:ext cx="1872496" cy="2843213"/>
          </a:xfrm>
          <a:prstGeom prst="rect">
            <a:avLst/>
          </a:prstGeom>
          <a:noFill/>
          <a:ln/>
        </p:spPr>
        <p:txBody>
          <a:bodyPr wrap="square" rtlCol="0" anchor="t"/>
          <a:lstStyle/>
          <a:p>
            <a:pPr marL="0" indent="0" algn="ct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Get approvals from stakeholders on the requirements, scope, and project plan. The planning phase is complete once all approvals are obtained.</a:t>
            </a:r>
            <a:endParaRPr lang="en-US" sz="1750" dirty="0"/>
          </a:p>
        </p:txBody>
      </p:sp>
      <p:sp>
        <p:nvSpPr>
          <p:cNvPr id="27" name="Rectangle 26">
            <a:extLst>
              <a:ext uri="{FF2B5EF4-FFF2-40B4-BE49-F238E27FC236}">
                <a16:creationId xmlns:a16="http://schemas.microsoft.com/office/drawing/2014/main" id="{D3362E57-8C94-C263-3C3B-FD0E5D48C87C}"/>
              </a:ext>
            </a:extLst>
          </p:cNvPr>
          <p:cNvSpPr/>
          <p:nvPr/>
        </p:nvSpPr>
        <p:spPr>
          <a:xfrm>
            <a:off x="6118810" y="-28516"/>
            <a:ext cx="187929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Recall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GB"/>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GB"/>
          </a:p>
        </p:txBody>
      </p:sp>
      <p:sp>
        <p:nvSpPr>
          <p:cNvPr id="4" name="Text 2"/>
          <p:cNvSpPr/>
          <p:nvPr/>
        </p:nvSpPr>
        <p:spPr>
          <a:xfrm>
            <a:off x="2037993" y="831890"/>
            <a:ext cx="929640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Why is Planning Phase Important?</a:t>
            </a:r>
            <a:endParaRPr lang="en-US" sz="4374" dirty="0"/>
          </a:p>
        </p:txBody>
      </p:sp>
      <p:pic>
        <p:nvPicPr>
          <p:cNvPr id="5" name="Image 0" descr="preencoded.png"/>
          <p:cNvPicPr>
            <a:picLocks noChangeAspect="1"/>
          </p:cNvPicPr>
          <p:nvPr/>
        </p:nvPicPr>
        <p:blipFill>
          <a:blip r:embed="rId3"/>
          <a:stretch>
            <a:fillRect/>
          </a:stretch>
        </p:blipFill>
        <p:spPr>
          <a:xfrm>
            <a:off x="2037993" y="1970603"/>
            <a:ext cx="5110520" cy="3158490"/>
          </a:xfrm>
          <a:prstGeom prst="rect">
            <a:avLst/>
          </a:prstGeom>
        </p:spPr>
      </p:pic>
      <p:sp>
        <p:nvSpPr>
          <p:cNvPr id="6" name="Text 3"/>
          <p:cNvSpPr/>
          <p:nvPr/>
        </p:nvSpPr>
        <p:spPr>
          <a:xfrm>
            <a:off x="2037993" y="5406747"/>
            <a:ext cx="2415540"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Business Strategy</a:t>
            </a:r>
            <a:endParaRPr lang="en-US" sz="2187" dirty="0"/>
          </a:p>
        </p:txBody>
      </p:sp>
      <p:sp>
        <p:nvSpPr>
          <p:cNvPr id="7" name="Text 4"/>
          <p:cNvSpPr/>
          <p:nvPr/>
        </p:nvSpPr>
        <p:spPr>
          <a:xfrm>
            <a:off x="2037993" y="5976104"/>
            <a:ext cx="5110520"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The planning phase identifies how the new system will achieve business strategic objectives such as lowering costs, competitiveness in the market, and efficiencies.</a:t>
            </a:r>
            <a:endParaRPr lang="en-US" sz="1750" dirty="0"/>
          </a:p>
        </p:txBody>
      </p:sp>
      <p:pic>
        <p:nvPicPr>
          <p:cNvPr id="8" name="Image 1" descr="preencoded.png"/>
          <p:cNvPicPr>
            <a:picLocks noChangeAspect="1"/>
          </p:cNvPicPr>
          <p:nvPr/>
        </p:nvPicPr>
        <p:blipFill rotWithShape="1">
          <a:blip r:embed="rId4"/>
          <a:srcRect t="3786" b="2635"/>
          <a:stretch/>
        </p:blipFill>
        <p:spPr>
          <a:xfrm>
            <a:off x="7481768" y="2090057"/>
            <a:ext cx="5110639" cy="2955812"/>
          </a:xfrm>
          <a:prstGeom prst="rect">
            <a:avLst/>
          </a:prstGeom>
        </p:spPr>
      </p:pic>
      <p:sp>
        <p:nvSpPr>
          <p:cNvPr id="9" name="Text 5"/>
          <p:cNvSpPr/>
          <p:nvPr/>
        </p:nvSpPr>
        <p:spPr>
          <a:xfrm>
            <a:off x="7481768" y="5406866"/>
            <a:ext cx="2712720" cy="347186"/>
          </a:xfrm>
          <a:prstGeom prst="rect">
            <a:avLst/>
          </a:prstGeom>
          <a:noFill/>
          <a:ln/>
        </p:spPr>
        <p:txBody>
          <a:bodyPr wrap="none" rtlCol="0" anchor="t"/>
          <a:lstStyle/>
          <a:p>
            <a:pPr marL="0" indent="0" algn="l">
              <a:lnSpc>
                <a:spcPts val="2734"/>
              </a:lnSpc>
              <a:buNone/>
            </a:pPr>
            <a:r>
              <a:rPr lang="en-US" sz="2187" dirty="0">
                <a:solidFill>
                  <a:srgbClr val="F2F2F3"/>
                </a:solidFill>
                <a:latin typeface="Poppins" pitchFamily="34" charset="0"/>
                <a:ea typeface="Poppins" pitchFamily="34" charset="-122"/>
                <a:cs typeface="Poppins" pitchFamily="34" charset="-120"/>
              </a:rPr>
              <a:t>Architecture Design</a:t>
            </a:r>
            <a:endParaRPr lang="en-US" sz="2187" dirty="0"/>
          </a:p>
        </p:txBody>
      </p:sp>
      <p:sp>
        <p:nvSpPr>
          <p:cNvPr id="10" name="Text 6"/>
          <p:cNvSpPr/>
          <p:nvPr/>
        </p:nvSpPr>
        <p:spPr>
          <a:xfrm>
            <a:off x="7481768" y="5976223"/>
            <a:ext cx="5110639" cy="1066205"/>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The high-level architecture design determines the components required for the new system, giving an initial scope of the problem.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GB"/>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GB"/>
          </a:p>
        </p:txBody>
      </p:sp>
      <p:sp>
        <p:nvSpPr>
          <p:cNvPr id="4" name="Text 2"/>
          <p:cNvSpPr/>
          <p:nvPr/>
        </p:nvSpPr>
        <p:spPr>
          <a:xfrm>
            <a:off x="833199" y="901779"/>
            <a:ext cx="7477601" cy="1388745"/>
          </a:xfrm>
          <a:prstGeom prst="rect">
            <a:avLst/>
          </a:prstGeom>
          <a:noFill/>
          <a:ln/>
        </p:spPr>
        <p:txBody>
          <a:bodyPr wrap="squar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Project Initiation/Feasibility Steps</a:t>
            </a:r>
            <a:endParaRPr lang="en-US" sz="4374" dirty="0"/>
          </a:p>
        </p:txBody>
      </p:sp>
      <p:sp>
        <p:nvSpPr>
          <p:cNvPr id="5" name="Shape 3"/>
          <p:cNvSpPr/>
          <p:nvPr/>
        </p:nvSpPr>
        <p:spPr>
          <a:xfrm>
            <a:off x="833199" y="2797373"/>
            <a:ext cx="499943" cy="499943"/>
          </a:xfrm>
          <a:prstGeom prst="roundRect">
            <a:avLst>
              <a:gd name="adj" fmla="val 20000"/>
            </a:avLst>
          </a:prstGeom>
          <a:solidFill>
            <a:srgbClr val="3D3D42"/>
          </a:solidFill>
          <a:ln w="13811">
            <a:solidFill>
              <a:srgbClr val="494950"/>
            </a:solidFill>
            <a:prstDash val="solid"/>
          </a:ln>
        </p:spPr>
        <p:txBody>
          <a:bodyPr/>
          <a:lstStyle/>
          <a:p>
            <a:endParaRPr lang="en-GB"/>
          </a:p>
        </p:txBody>
      </p:sp>
      <p:sp>
        <p:nvSpPr>
          <p:cNvPr id="6" name="Text 4"/>
          <p:cNvSpPr/>
          <p:nvPr/>
        </p:nvSpPr>
        <p:spPr>
          <a:xfrm>
            <a:off x="1033582" y="2839045"/>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7" name="Text 5"/>
          <p:cNvSpPr/>
          <p:nvPr/>
        </p:nvSpPr>
        <p:spPr>
          <a:xfrm>
            <a:off x="1555313" y="2873693"/>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Business Value</a:t>
            </a:r>
            <a:endParaRPr lang="en-US" sz="2187" dirty="0"/>
          </a:p>
        </p:txBody>
      </p:sp>
      <p:sp>
        <p:nvSpPr>
          <p:cNvPr id="8" name="Text 6"/>
          <p:cNvSpPr/>
          <p:nvPr/>
        </p:nvSpPr>
        <p:spPr>
          <a:xfrm>
            <a:off x="1555313" y="3443049"/>
            <a:ext cx="2905601" cy="2132409"/>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Determine the business value of the software to the organization, such as lowering costs, competitiveness, and efficiencies in the market.</a:t>
            </a:r>
            <a:endParaRPr lang="en-US" sz="1750" dirty="0"/>
          </a:p>
        </p:txBody>
      </p:sp>
      <p:sp>
        <p:nvSpPr>
          <p:cNvPr id="9" name="Shape 7"/>
          <p:cNvSpPr/>
          <p:nvPr/>
        </p:nvSpPr>
        <p:spPr>
          <a:xfrm>
            <a:off x="4683085" y="2797373"/>
            <a:ext cx="499943" cy="499943"/>
          </a:xfrm>
          <a:prstGeom prst="roundRect">
            <a:avLst>
              <a:gd name="adj" fmla="val 20000"/>
            </a:avLst>
          </a:prstGeom>
          <a:solidFill>
            <a:srgbClr val="3D3D42"/>
          </a:solidFill>
          <a:ln w="13811">
            <a:solidFill>
              <a:srgbClr val="494950"/>
            </a:solidFill>
            <a:prstDash val="solid"/>
          </a:ln>
        </p:spPr>
        <p:txBody>
          <a:bodyPr/>
          <a:lstStyle/>
          <a:p>
            <a:endParaRPr lang="en-GB"/>
          </a:p>
        </p:txBody>
      </p:sp>
      <p:sp>
        <p:nvSpPr>
          <p:cNvPr id="10" name="Text 8"/>
          <p:cNvSpPr/>
          <p:nvPr/>
        </p:nvSpPr>
        <p:spPr>
          <a:xfrm>
            <a:off x="4837748" y="2839045"/>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1" name="Text 9"/>
          <p:cNvSpPr/>
          <p:nvPr/>
        </p:nvSpPr>
        <p:spPr>
          <a:xfrm>
            <a:off x="5405199" y="2873693"/>
            <a:ext cx="271272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Architecture Design</a:t>
            </a:r>
            <a:endParaRPr lang="en-US" sz="2187" dirty="0"/>
          </a:p>
        </p:txBody>
      </p:sp>
      <p:sp>
        <p:nvSpPr>
          <p:cNvPr id="12" name="Text 10"/>
          <p:cNvSpPr/>
          <p:nvPr/>
        </p:nvSpPr>
        <p:spPr>
          <a:xfrm>
            <a:off x="5405199" y="3443049"/>
            <a:ext cx="2905601"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Design a high-level architecture to determine the components that the new system will require.</a:t>
            </a:r>
            <a:endParaRPr lang="en-US" sz="1750" dirty="0"/>
          </a:p>
        </p:txBody>
      </p:sp>
      <p:sp>
        <p:nvSpPr>
          <p:cNvPr id="13" name="Shape 11"/>
          <p:cNvSpPr/>
          <p:nvPr/>
        </p:nvSpPr>
        <p:spPr>
          <a:xfrm>
            <a:off x="833199" y="5971223"/>
            <a:ext cx="499943" cy="499943"/>
          </a:xfrm>
          <a:prstGeom prst="roundRect">
            <a:avLst>
              <a:gd name="adj" fmla="val 20000"/>
            </a:avLst>
          </a:prstGeom>
          <a:solidFill>
            <a:srgbClr val="3D3D42"/>
          </a:solidFill>
          <a:ln w="13811">
            <a:solidFill>
              <a:srgbClr val="494950"/>
            </a:solidFill>
            <a:prstDash val="solid"/>
          </a:ln>
        </p:spPr>
        <p:txBody>
          <a:bodyPr/>
          <a:lstStyle/>
          <a:p>
            <a:endParaRPr lang="en-GB"/>
          </a:p>
        </p:txBody>
      </p:sp>
      <p:sp>
        <p:nvSpPr>
          <p:cNvPr id="14" name="Text 12"/>
          <p:cNvSpPr/>
          <p:nvPr/>
        </p:nvSpPr>
        <p:spPr>
          <a:xfrm>
            <a:off x="984052" y="6012894"/>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5" name="Text 13"/>
          <p:cNvSpPr/>
          <p:nvPr/>
        </p:nvSpPr>
        <p:spPr>
          <a:xfrm>
            <a:off x="1555313" y="6047542"/>
            <a:ext cx="254508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Resource Planning</a:t>
            </a:r>
            <a:endParaRPr lang="en-US" sz="2187" dirty="0"/>
          </a:p>
        </p:txBody>
      </p:sp>
      <p:sp>
        <p:nvSpPr>
          <p:cNvPr id="16" name="Text 14"/>
          <p:cNvSpPr/>
          <p:nvPr/>
        </p:nvSpPr>
        <p:spPr>
          <a:xfrm>
            <a:off x="1555313" y="6616898"/>
            <a:ext cx="6755487" cy="710803"/>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Resources, costs, time, benefits, and other items must be considered at this stage.</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GB"/>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GB"/>
          </a:p>
        </p:txBody>
      </p:sp>
      <p:sp>
        <p:nvSpPr>
          <p:cNvPr id="4" name="Text 2"/>
          <p:cNvSpPr/>
          <p:nvPr/>
        </p:nvSpPr>
        <p:spPr>
          <a:xfrm>
            <a:off x="2037993" y="656987"/>
            <a:ext cx="747522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Project Management Steps</a:t>
            </a:r>
            <a:endParaRPr lang="en-US" sz="4374" dirty="0"/>
          </a:p>
        </p:txBody>
      </p:sp>
      <p:sp>
        <p:nvSpPr>
          <p:cNvPr id="5" name="Shape 3"/>
          <p:cNvSpPr/>
          <p:nvPr/>
        </p:nvSpPr>
        <p:spPr>
          <a:xfrm>
            <a:off x="2349103" y="1795701"/>
            <a:ext cx="44410" cy="5776793"/>
          </a:xfrm>
          <a:prstGeom prst="rect">
            <a:avLst/>
          </a:prstGeom>
          <a:solidFill>
            <a:srgbClr val="494950"/>
          </a:solidFill>
          <a:ln/>
        </p:spPr>
        <p:txBody>
          <a:bodyPr/>
          <a:lstStyle/>
          <a:p>
            <a:endParaRPr lang="en-GB"/>
          </a:p>
        </p:txBody>
      </p:sp>
      <p:sp>
        <p:nvSpPr>
          <p:cNvPr id="6" name="Shape 4"/>
          <p:cNvSpPr/>
          <p:nvPr/>
        </p:nvSpPr>
        <p:spPr>
          <a:xfrm>
            <a:off x="2621220" y="2197001"/>
            <a:ext cx="777597" cy="44410"/>
          </a:xfrm>
          <a:prstGeom prst="rect">
            <a:avLst/>
          </a:prstGeom>
          <a:solidFill>
            <a:srgbClr val="494950"/>
          </a:solidFill>
          <a:ln/>
        </p:spPr>
        <p:txBody>
          <a:bodyPr/>
          <a:lstStyle/>
          <a:p>
            <a:endParaRPr lang="en-GB"/>
          </a:p>
        </p:txBody>
      </p:sp>
      <p:sp>
        <p:nvSpPr>
          <p:cNvPr id="7" name="Shape 5"/>
          <p:cNvSpPr/>
          <p:nvPr/>
        </p:nvSpPr>
        <p:spPr>
          <a:xfrm>
            <a:off x="2121277" y="1969294"/>
            <a:ext cx="499943" cy="499943"/>
          </a:xfrm>
          <a:prstGeom prst="roundRect">
            <a:avLst>
              <a:gd name="adj" fmla="val 20000"/>
            </a:avLst>
          </a:prstGeom>
          <a:solidFill>
            <a:srgbClr val="3D3D42"/>
          </a:solidFill>
          <a:ln w="13811">
            <a:solidFill>
              <a:srgbClr val="494950"/>
            </a:solidFill>
            <a:prstDash val="solid"/>
          </a:ln>
        </p:spPr>
        <p:txBody>
          <a:bodyPr/>
          <a:lstStyle/>
          <a:p>
            <a:endParaRPr lang="en-GB"/>
          </a:p>
        </p:txBody>
      </p:sp>
      <p:sp>
        <p:nvSpPr>
          <p:cNvPr id="8" name="Text 6"/>
          <p:cNvSpPr/>
          <p:nvPr/>
        </p:nvSpPr>
        <p:spPr>
          <a:xfrm>
            <a:off x="2321659" y="2010966"/>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9" name="Text 7"/>
          <p:cNvSpPr/>
          <p:nvPr/>
        </p:nvSpPr>
        <p:spPr>
          <a:xfrm>
            <a:off x="3593306" y="2017871"/>
            <a:ext cx="283464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Detailed Project Plan</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Create a detailed project plan that includes a timeline, budget, and resource allocation for all project activities.</a:t>
            </a:r>
            <a:endParaRPr lang="en-US" sz="1750" dirty="0"/>
          </a:p>
        </p:txBody>
      </p:sp>
      <p:sp>
        <p:nvSpPr>
          <p:cNvPr id="11" name="Shape 9"/>
          <p:cNvSpPr/>
          <p:nvPr/>
        </p:nvSpPr>
        <p:spPr>
          <a:xfrm>
            <a:off x="2621220" y="4196655"/>
            <a:ext cx="777597" cy="44410"/>
          </a:xfrm>
          <a:prstGeom prst="rect">
            <a:avLst/>
          </a:prstGeom>
          <a:solidFill>
            <a:srgbClr val="494950"/>
          </a:solidFill>
          <a:ln/>
        </p:spPr>
        <p:txBody>
          <a:bodyPr/>
          <a:lstStyle/>
          <a:p>
            <a:endParaRPr lang="en-GB"/>
          </a:p>
        </p:txBody>
      </p:sp>
      <p:sp>
        <p:nvSpPr>
          <p:cNvPr id="12" name="Shape 10"/>
          <p:cNvSpPr/>
          <p:nvPr/>
        </p:nvSpPr>
        <p:spPr>
          <a:xfrm>
            <a:off x="2121277" y="3968948"/>
            <a:ext cx="499943" cy="499943"/>
          </a:xfrm>
          <a:prstGeom prst="roundRect">
            <a:avLst>
              <a:gd name="adj" fmla="val 20000"/>
            </a:avLst>
          </a:prstGeom>
          <a:solidFill>
            <a:srgbClr val="3D3D42"/>
          </a:solidFill>
          <a:ln w="13811">
            <a:solidFill>
              <a:srgbClr val="494950"/>
            </a:solidFill>
            <a:prstDash val="solid"/>
          </a:ln>
        </p:spPr>
        <p:txBody>
          <a:bodyPr/>
          <a:lstStyle/>
          <a:p>
            <a:endParaRPr lang="en-GB"/>
          </a:p>
        </p:txBody>
      </p:sp>
      <p:sp>
        <p:nvSpPr>
          <p:cNvPr id="13" name="Text 11"/>
          <p:cNvSpPr/>
          <p:nvPr/>
        </p:nvSpPr>
        <p:spPr>
          <a:xfrm>
            <a:off x="2275939" y="4010620"/>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4" name="Text 12"/>
          <p:cNvSpPr/>
          <p:nvPr/>
        </p:nvSpPr>
        <p:spPr>
          <a:xfrm>
            <a:off x="3593306" y="4017526"/>
            <a:ext cx="310896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Stakeholder Approvals</a:t>
            </a:r>
            <a:endParaRPr lang="en-US" sz="2187" dirty="0"/>
          </a:p>
        </p:txBody>
      </p:sp>
      <p:sp>
        <p:nvSpPr>
          <p:cNvPr id="15" name="Text 13"/>
          <p:cNvSpPr/>
          <p:nvPr/>
        </p:nvSpPr>
        <p:spPr>
          <a:xfrm>
            <a:off x="3593306" y="4586883"/>
            <a:ext cx="8999101"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Get approvals from stakeholders on the requirements, scope, and project plan.</a:t>
            </a:r>
            <a:endParaRPr lang="en-US" sz="1750" dirty="0"/>
          </a:p>
        </p:txBody>
      </p:sp>
      <p:sp>
        <p:nvSpPr>
          <p:cNvPr id="16" name="Shape 14"/>
          <p:cNvSpPr/>
          <p:nvPr/>
        </p:nvSpPr>
        <p:spPr>
          <a:xfrm>
            <a:off x="2621220" y="6196310"/>
            <a:ext cx="777597" cy="44410"/>
          </a:xfrm>
          <a:prstGeom prst="rect">
            <a:avLst/>
          </a:prstGeom>
          <a:solidFill>
            <a:srgbClr val="494950"/>
          </a:solidFill>
          <a:ln/>
        </p:spPr>
        <p:txBody>
          <a:bodyPr/>
          <a:lstStyle/>
          <a:p>
            <a:endParaRPr lang="en-GB"/>
          </a:p>
        </p:txBody>
      </p:sp>
      <p:sp>
        <p:nvSpPr>
          <p:cNvPr id="17" name="Shape 15"/>
          <p:cNvSpPr/>
          <p:nvPr/>
        </p:nvSpPr>
        <p:spPr>
          <a:xfrm>
            <a:off x="2121277" y="5968603"/>
            <a:ext cx="499943" cy="499943"/>
          </a:xfrm>
          <a:prstGeom prst="roundRect">
            <a:avLst>
              <a:gd name="adj" fmla="val 20000"/>
            </a:avLst>
          </a:prstGeom>
          <a:solidFill>
            <a:srgbClr val="3D3D42"/>
          </a:solidFill>
          <a:ln w="13811">
            <a:solidFill>
              <a:srgbClr val="494950"/>
            </a:solidFill>
            <a:prstDash val="solid"/>
          </a:ln>
        </p:spPr>
        <p:txBody>
          <a:bodyPr/>
          <a:lstStyle/>
          <a:p>
            <a:endParaRPr lang="en-GB"/>
          </a:p>
        </p:txBody>
      </p:sp>
      <p:sp>
        <p:nvSpPr>
          <p:cNvPr id="18" name="Text 16"/>
          <p:cNvSpPr/>
          <p:nvPr/>
        </p:nvSpPr>
        <p:spPr>
          <a:xfrm>
            <a:off x="2272129" y="6010275"/>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9" name="Text 17"/>
          <p:cNvSpPr/>
          <p:nvPr/>
        </p:nvSpPr>
        <p:spPr>
          <a:xfrm>
            <a:off x="3593306" y="6017181"/>
            <a:ext cx="265176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Project Completion</a:t>
            </a:r>
            <a:endParaRPr lang="en-US" sz="2187" dirty="0"/>
          </a:p>
        </p:txBody>
      </p:sp>
      <p:sp>
        <p:nvSpPr>
          <p:cNvPr id="20" name="Text 18"/>
          <p:cNvSpPr/>
          <p:nvPr/>
        </p:nvSpPr>
        <p:spPr>
          <a:xfrm>
            <a:off x="3593306" y="6586538"/>
            <a:ext cx="8999101" cy="355402"/>
          </a:xfrm>
          <a:prstGeom prst="rect">
            <a:avLst/>
          </a:prstGeom>
          <a:noFill/>
          <a:ln/>
        </p:spPr>
        <p:txBody>
          <a:bodyPr wrap="non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The planning phase is complete once all approvals are obtained.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GB"/>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GB"/>
          </a:p>
        </p:txBody>
      </p:sp>
      <p:sp>
        <p:nvSpPr>
          <p:cNvPr id="4" name="Text 2"/>
          <p:cNvSpPr/>
          <p:nvPr/>
        </p:nvSpPr>
        <p:spPr>
          <a:xfrm>
            <a:off x="2037993" y="2499836"/>
            <a:ext cx="10554414" cy="1388745"/>
          </a:xfrm>
          <a:prstGeom prst="rect">
            <a:avLst/>
          </a:prstGeom>
          <a:noFill/>
          <a:ln/>
        </p:spPr>
        <p:txBody>
          <a:bodyPr wrap="squar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Understanding the Initial Client Request</a:t>
            </a:r>
            <a:endParaRPr lang="en-US" sz="4374" dirty="0"/>
          </a:p>
        </p:txBody>
      </p:sp>
      <p:sp>
        <p:nvSpPr>
          <p:cNvPr id="5" name="Shape 3"/>
          <p:cNvSpPr/>
          <p:nvPr/>
        </p:nvSpPr>
        <p:spPr>
          <a:xfrm>
            <a:off x="2037993" y="4332923"/>
            <a:ext cx="10554414" cy="1396722"/>
          </a:xfrm>
          <a:prstGeom prst="roundRect">
            <a:avLst>
              <a:gd name="adj" fmla="val 7159"/>
            </a:avLst>
          </a:prstGeom>
          <a:solidFill>
            <a:srgbClr val="3D3D42"/>
          </a:solidFill>
          <a:ln w="13811">
            <a:solidFill>
              <a:srgbClr val="494950"/>
            </a:solidFill>
            <a:prstDash val="solid"/>
          </a:ln>
        </p:spPr>
        <p:txBody>
          <a:bodyPr/>
          <a:lstStyle/>
          <a:p>
            <a:endParaRPr lang="en-GB"/>
          </a:p>
        </p:txBody>
      </p:sp>
      <p:sp>
        <p:nvSpPr>
          <p:cNvPr id="6" name="Text 4"/>
          <p:cNvSpPr/>
          <p:nvPr/>
        </p:nvSpPr>
        <p:spPr>
          <a:xfrm>
            <a:off x="2273975" y="4568904"/>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Feasibility Study</a:t>
            </a:r>
            <a:endParaRPr lang="en-US" sz="2187" dirty="0"/>
          </a:p>
        </p:txBody>
      </p:sp>
      <p:sp>
        <p:nvSpPr>
          <p:cNvPr id="7" name="Text 5"/>
          <p:cNvSpPr/>
          <p:nvPr/>
        </p:nvSpPr>
        <p:spPr>
          <a:xfrm>
            <a:off x="2273975" y="5138261"/>
            <a:ext cx="10082451"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Explore and gain understanding of the initial client request or project brief to ensure project feasibility.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GB"/>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GB"/>
          </a:p>
        </p:txBody>
      </p:sp>
      <p:sp>
        <p:nvSpPr>
          <p:cNvPr id="4" name="Text 2"/>
          <p:cNvSpPr/>
          <p:nvPr/>
        </p:nvSpPr>
        <p:spPr>
          <a:xfrm>
            <a:off x="2037993" y="3645575"/>
            <a:ext cx="838200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The Purpose of Planning Phase</a:t>
            </a:r>
            <a:endParaRPr lang="en-US" sz="4374" dirty="0"/>
          </a:p>
        </p:txBody>
      </p:sp>
      <p:sp>
        <p:nvSpPr>
          <p:cNvPr id="5" name="Text 3"/>
          <p:cNvSpPr/>
          <p:nvPr/>
        </p:nvSpPr>
        <p:spPr>
          <a:xfrm>
            <a:off x="2393394" y="467320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Determine the solutions to the identified problems.</a:t>
            </a:r>
            <a:endParaRPr lang="en-US" sz="1750" dirty="0"/>
          </a:p>
        </p:txBody>
      </p:sp>
      <p:sp>
        <p:nvSpPr>
          <p:cNvPr id="6" name="Text 4"/>
          <p:cNvSpPr/>
          <p:nvPr/>
        </p:nvSpPr>
        <p:spPr>
          <a:xfrm>
            <a:off x="2393394" y="5117425"/>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Consider resources, costs, time, benefits, and other items.</a:t>
            </a:r>
            <a:endParaRPr lang="en-US" sz="1750" dirty="0"/>
          </a:p>
        </p:txBody>
      </p:sp>
      <p:sp>
        <p:nvSpPr>
          <p:cNvPr id="7" name="Text 5"/>
          <p:cNvSpPr/>
          <p:nvPr/>
        </p:nvSpPr>
        <p:spPr>
          <a:xfrm>
            <a:off x="2393394" y="556164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Provide an initial scope of the problem and identify business value</a:t>
            </a:r>
            <a:endParaRPr lang="en-US" sz="1750" dirty="0"/>
          </a:p>
        </p:txBody>
      </p:sp>
      <p:pic>
        <p:nvPicPr>
          <p:cNvPr id="8" name="Image 0" descr="preencoded.png"/>
          <p:cNvPicPr>
            <a:picLocks noChangeAspect="1"/>
          </p:cNvPicPr>
          <p:nvPr/>
        </p:nvPicPr>
        <p:blipFill>
          <a:blip r:embed="rId3"/>
          <a:stretch>
            <a:fillRect/>
          </a:stretch>
        </p:blipFill>
        <p:spPr>
          <a:xfrm>
            <a:off x="0" y="0"/>
            <a:ext cx="14630400" cy="13331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GB"/>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GB"/>
          </a:p>
        </p:txBody>
      </p:sp>
      <p:sp>
        <p:nvSpPr>
          <p:cNvPr id="4" name="Text 2"/>
          <p:cNvSpPr/>
          <p:nvPr/>
        </p:nvSpPr>
        <p:spPr>
          <a:xfrm>
            <a:off x="6319599" y="1612583"/>
            <a:ext cx="7477601" cy="1388745"/>
          </a:xfrm>
          <a:prstGeom prst="rect">
            <a:avLst/>
          </a:prstGeom>
          <a:noFill/>
          <a:ln/>
        </p:spPr>
        <p:txBody>
          <a:bodyPr wrap="squar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Creating Detailed Project Plan</a:t>
            </a:r>
            <a:endParaRPr lang="en-US" sz="4374" dirty="0"/>
          </a:p>
        </p:txBody>
      </p:sp>
      <p:sp>
        <p:nvSpPr>
          <p:cNvPr id="5" name="Shape 3"/>
          <p:cNvSpPr/>
          <p:nvPr/>
        </p:nvSpPr>
        <p:spPr>
          <a:xfrm>
            <a:off x="6319599" y="3508177"/>
            <a:ext cx="499943" cy="499943"/>
          </a:xfrm>
          <a:prstGeom prst="roundRect">
            <a:avLst>
              <a:gd name="adj" fmla="val 20000"/>
            </a:avLst>
          </a:prstGeom>
          <a:solidFill>
            <a:srgbClr val="3D3D42"/>
          </a:solidFill>
          <a:ln w="13811">
            <a:solidFill>
              <a:srgbClr val="494950"/>
            </a:solidFill>
            <a:prstDash val="solid"/>
          </a:ln>
        </p:spPr>
        <p:txBody>
          <a:bodyPr/>
          <a:lstStyle/>
          <a:p>
            <a:endParaRPr lang="en-GB"/>
          </a:p>
        </p:txBody>
      </p:sp>
      <p:sp>
        <p:nvSpPr>
          <p:cNvPr id="6" name="Text 4"/>
          <p:cNvSpPr/>
          <p:nvPr/>
        </p:nvSpPr>
        <p:spPr>
          <a:xfrm>
            <a:off x="6519982" y="3549848"/>
            <a:ext cx="9906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7" name="Text 5"/>
          <p:cNvSpPr/>
          <p:nvPr/>
        </p:nvSpPr>
        <p:spPr>
          <a:xfrm>
            <a:off x="7041713" y="3584496"/>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Timeline</a:t>
            </a:r>
            <a:endParaRPr lang="en-US" sz="2187" dirty="0"/>
          </a:p>
        </p:txBody>
      </p:sp>
      <p:sp>
        <p:nvSpPr>
          <p:cNvPr id="8" name="Text 6"/>
          <p:cNvSpPr/>
          <p:nvPr/>
        </p:nvSpPr>
        <p:spPr>
          <a:xfrm>
            <a:off x="7041713" y="4153853"/>
            <a:ext cx="2905601"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Create a timeline that outlines the project's activities and their deadlines.</a:t>
            </a:r>
            <a:endParaRPr lang="en-US" sz="1750" dirty="0"/>
          </a:p>
        </p:txBody>
      </p:sp>
      <p:sp>
        <p:nvSpPr>
          <p:cNvPr id="9" name="Shape 7"/>
          <p:cNvSpPr/>
          <p:nvPr/>
        </p:nvSpPr>
        <p:spPr>
          <a:xfrm>
            <a:off x="10169485" y="3508177"/>
            <a:ext cx="499943" cy="499943"/>
          </a:xfrm>
          <a:prstGeom prst="roundRect">
            <a:avLst>
              <a:gd name="adj" fmla="val 20000"/>
            </a:avLst>
          </a:prstGeom>
          <a:solidFill>
            <a:srgbClr val="3D3D42"/>
          </a:solidFill>
          <a:ln w="13811">
            <a:solidFill>
              <a:srgbClr val="494950"/>
            </a:solidFill>
            <a:prstDash val="solid"/>
          </a:ln>
        </p:spPr>
        <p:txBody>
          <a:bodyPr/>
          <a:lstStyle/>
          <a:p>
            <a:endParaRPr lang="en-GB"/>
          </a:p>
        </p:txBody>
      </p:sp>
      <p:sp>
        <p:nvSpPr>
          <p:cNvPr id="10" name="Text 8"/>
          <p:cNvSpPr/>
          <p:nvPr/>
        </p:nvSpPr>
        <p:spPr>
          <a:xfrm>
            <a:off x="10324148" y="3549848"/>
            <a:ext cx="19050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1" name="Text 9"/>
          <p:cNvSpPr/>
          <p:nvPr/>
        </p:nvSpPr>
        <p:spPr>
          <a:xfrm>
            <a:off x="10891599" y="3584496"/>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Budget</a:t>
            </a:r>
            <a:endParaRPr lang="en-US" sz="2187" dirty="0"/>
          </a:p>
        </p:txBody>
      </p:sp>
      <p:sp>
        <p:nvSpPr>
          <p:cNvPr id="12" name="Text 10"/>
          <p:cNvSpPr/>
          <p:nvPr/>
        </p:nvSpPr>
        <p:spPr>
          <a:xfrm>
            <a:off x="10891599" y="4153853"/>
            <a:ext cx="2905601" cy="1066205"/>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Allocate resources and determine the budget for all project activities.</a:t>
            </a:r>
            <a:endParaRPr lang="en-US" sz="1750" dirty="0"/>
          </a:p>
        </p:txBody>
      </p:sp>
      <p:sp>
        <p:nvSpPr>
          <p:cNvPr id="13" name="Shape 11"/>
          <p:cNvSpPr/>
          <p:nvPr/>
        </p:nvSpPr>
        <p:spPr>
          <a:xfrm>
            <a:off x="6319599" y="5615821"/>
            <a:ext cx="499943" cy="499943"/>
          </a:xfrm>
          <a:prstGeom prst="roundRect">
            <a:avLst>
              <a:gd name="adj" fmla="val 20000"/>
            </a:avLst>
          </a:prstGeom>
          <a:solidFill>
            <a:srgbClr val="3D3D42"/>
          </a:solidFill>
          <a:ln w="13811">
            <a:solidFill>
              <a:srgbClr val="494950"/>
            </a:solidFill>
            <a:prstDash val="solid"/>
          </a:ln>
        </p:spPr>
        <p:txBody>
          <a:bodyPr/>
          <a:lstStyle/>
          <a:p>
            <a:endParaRPr lang="en-GB"/>
          </a:p>
        </p:txBody>
      </p:sp>
      <p:sp>
        <p:nvSpPr>
          <p:cNvPr id="14" name="Text 12"/>
          <p:cNvSpPr/>
          <p:nvPr/>
        </p:nvSpPr>
        <p:spPr>
          <a:xfrm>
            <a:off x="6470452" y="5657493"/>
            <a:ext cx="198120"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5" name="Text 13"/>
          <p:cNvSpPr/>
          <p:nvPr/>
        </p:nvSpPr>
        <p:spPr>
          <a:xfrm>
            <a:off x="7041713" y="5692140"/>
            <a:ext cx="273558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Resource Allocation</a:t>
            </a:r>
            <a:endParaRPr lang="en-US" sz="2187" dirty="0"/>
          </a:p>
        </p:txBody>
      </p:sp>
      <p:sp>
        <p:nvSpPr>
          <p:cNvPr id="16" name="Text 14"/>
          <p:cNvSpPr/>
          <p:nvPr/>
        </p:nvSpPr>
        <p:spPr>
          <a:xfrm>
            <a:off x="7041713" y="6261497"/>
            <a:ext cx="6755487" cy="355402"/>
          </a:xfrm>
          <a:prstGeom prst="rect">
            <a:avLst/>
          </a:prstGeom>
          <a:noFill/>
          <a:ln/>
        </p:spPr>
        <p:txBody>
          <a:bodyPr wrap="non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Determine resource allocation throughout the project.</a:t>
            </a:r>
            <a:endParaRPr lang="en-US" sz="1750"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GB"/>
          </a:p>
        </p:txBody>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GB"/>
          </a:p>
        </p:txBody>
      </p:sp>
      <p:sp>
        <p:nvSpPr>
          <p:cNvPr id="4" name="Text 2"/>
          <p:cNvSpPr/>
          <p:nvPr/>
        </p:nvSpPr>
        <p:spPr>
          <a:xfrm>
            <a:off x="2037993" y="2104430"/>
            <a:ext cx="759714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Stakeholder Responsibilities</a:t>
            </a:r>
            <a:endParaRPr lang="en-US" sz="4374" dirty="0"/>
          </a:p>
        </p:txBody>
      </p:sp>
      <p:sp>
        <p:nvSpPr>
          <p:cNvPr id="5" name="Text 3"/>
          <p:cNvSpPr/>
          <p:nvPr/>
        </p:nvSpPr>
        <p:spPr>
          <a:xfrm>
            <a:off x="2037993" y="3354229"/>
            <a:ext cx="2666286" cy="416481"/>
          </a:xfrm>
          <a:prstGeom prst="rect">
            <a:avLst/>
          </a:prstGeom>
          <a:noFill/>
          <a:ln/>
        </p:spPr>
        <p:txBody>
          <a:bodyPr wrap="non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Project Sponsor</a:t>
            </a:r>
            <a:endParaRPr lang="en-US" sz="2624" dirty="0"/>
          </a:p>
        </p:txBody>
      </p:sp>
      <p:sp>
        <p:nvSpPr>
          <p:cNvPr id="6" name="Text 4"/>
          <p:cNvSpPr/>
          <p:nvPr/>
        </p:nvSpPr>
        <p:spPr>
          <a:xfrm>
            <a:off x="2393394" y="4020622"/>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Provide financial support</a:t>
            </a:r>
            <a:endParaRPr lang="en-US" sz="1750" dirty="0"/>
          </a:p>
        </p:txBody>
      </p:sp>
      <p:sp>
        <p:nvSpPr>
          <p:cNvPr id="7" name="Text 5"/>
          <p:cNvSpPr/>
          <p:nvPr/>
        </p:nvSpPr>
        <p:spPr>
          <a:xfrm>
            <a:off x="2393394" y="4464844"/>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Approve project plans</a:t>
            </a:r>
            <a:endParaRPr lang="en-US" sz="1750" dirty="0"/>
          </a:p>
        </p:txBody>
      </p:sp>
      <p:sp>
        <p:nvSpPr>
          <p:cNvPr id="8" name="Text 6"/>
          <p:cNvSpPr/>
          <p:nvPr/>
        </p:nvSpPr>
        <p:spPr>
          <a:xfrm>
            <a:off x="2393394" y="4909066"/>
            <a:ext cx="2800945"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Ensure project aligns with business objectives</a:t>
            </a:r>
            <a:endParaRPr lang="en-US" sz="1750" dirty="0"/>
          </a:p>
        </p:txBody>
      </p:sp>
      <p:sp>
        <p:nvSpPr>
          <p:cNvPr id="9" name="Text 7"/>
          <p:cNvSpPr/>
          <p:nvPr/>
        </p:nvSpPr>
        <p:spPr>
          <a:xfrm>
            <a:off x="5743932" y="3354229"/>
            <a:ext cx="2697480" cy="416481"/>
          </a:xfrm>
          <a:prstGeom prst="rect">
            <a:avLst/>
          </a:prstGeom>
          <a:noFill/>
          <a:ln/>
        </p:spPr>
        <p:txBody>
          <a:bodyPr wrap="non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Project Manager</a:t>
            </a:r>
            <a:endParaRPr lang="en-US" sz="2624" dirty="0"/>
          </a:p>
        </p:txBody>
      </p:sp>
      <p:sp>
        <p:nvSpPr>
          <p:cNvPr id="10" name="Text 8"/>
          <p:cNvSpPr/>
          <p:nvPr/>
        </p:nvSpPr>
        <p:spPr>
          <a:xfrm>
            <a:off x="6099334" y="4020622"/>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Develop project plans</a:t>
            </a:r>
            <a:endParaRPr lang="en-US" sz="1750" dirty="0"/>
          </a:p>
        </p:txBody>
      </p:sp>
      <p:sp>
        <p:nvSpPr>
          <p:cNvPr id="11" name="Text 9"/>
          <p:cNvSpPr/>
          <p:nvPr/>
        </p:nvSpPr>
        <p:spPr>
          <a:xfrm>
            <a:off x="6099334" y="4464844"/>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Allocate resources</a:t>
            </a:r>
            <a:endParaRPr lang="en-US" sz="1750" dirty="0"/>
          </a:p>
        </p:txBody>
      </p:sp>
      <p:sp>
        <p:nvSpPr>
          <p:cNvPr id="12" name="Text 10"/>
          <p:cNvSpPr/>
          <p:nvPr/>
        </p:nvSpPr>
        <p:spPr>
          <a:xfrm>
            <a:off x="6099334" y="4909066"/>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Monitor project progress</a:t>
            </a:r>
            <a:endParaRPr lang="en-US" sz="1750" dirty="0"/>
          </a:p>
        </p:txBody>
      </p:sp>
      <p:sp>
        <p:nvSpPr>
          <p:cNvPr id="13" name="Text 11"/>
          <p:cNvSpPr/>
          <p:nvPr/>
        </p:nvSpPr>
        <p:spPr>
          <a:xfrm>
            <a:off x="9449872" y="3354229"/>
            <a:ext cx="3156347" cy="832961"/>
          </a:xfrm>
          <a:prstGeom prst="rect">
            <a:avLst/>
          </a:prstGeom>
          <a:noFill/>
          <a:ln/>
        </p:spPr>
        <p:txBody>
          <a:bodyPr wrap="square" rtlCol="0" anchor="t"/>
          <a:lstStyle/>
          <a:p>
            <a:pPr marL="0" indent="0">
              <a:lnSpc>
                <a:spcPts val="3281"/>
              </a:lnSpc>
              <a:buNone/>
            </a:pPr>
            <a:r>
              <a:rPr lang="en-US" sz="2624" dirty="0">
                <a:solidFill>
                  <a:srgbClr val="F2F2F3"/>
                </a:solidFill>
                <a:latin typeface="Poppins" pitchFamily="34" charset="0"/>
                <a:ea typeface="Poppins" pitchFamily="34" charset="-122"/>
                <a:cs typeface="Poppins" pitchFamily="34" charset="-120"/>
              </a:rPr>
              <a:t>Development Team</a:t>
            </a:r>
            <a:endParaRPr lang="en-US" sz="2624" dirty="0"/>
          </a:p>
        </p:txBody>
      </p:sp>
      <p:sp>
        <p:nvSpPr>
          <p:cNvPr id="14" name="Text 12"/>
          <p:cNvSpPr/>
          <p:nvPr/>
        </p:nvSpPr>
        <p:spPr>
          <a:xfrm>
            <a:off x="9805273" y="4437102"/>
            <a:ext cx="2800945"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Communicate with stakeholders</a:t>
            </a:r>
            <a:endParaRPr lang="en-US" sz="1750" dirty="0"/>
          </a:p>
        </p:txBody>
      </p:sp>
      <p:sp>
        <p:nvSpPr>
          <p:cNvPr id="15" name="Text 13"/>
          <p:cNvSpPr/>
          <p:nvPr/>
        </p:nvSpPr>
        <p:spPr>
          <a:xfrm>
            <a:off x="9805273" y="5236726"/>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Develop new system</a:t>
            </a:r>
            <a:endParaRPr lang="en-US" sz="1750" dirty="0"/>
          </a:p>
        </p:txBody>
      </p:sp>
      <p:sp>
        <p:nvSpPr>
          <p:cNvPr id="16" name="Text 14"/>
          <p:cNvSpPr/>
          <p:nvPr/>
        </p:nvSpPr>
        <p:spPr>
          <a:xfrm>
            <a:off x="9805273" y="5680948"/>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5E0DF"/>
                </a:solidFill>
                <a:latin typeface="Roboto" pitchFamily="34" charset="0"/>
                <a:ea typeface="Roboto" pitchFamily="34" charset="-122"/>
                <a:cs typeface="Roboto" pitchFamily="34" charset="-120"/>
              </a:rPr>
              <a:t>Test new system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492</Words>
  <Application>Microsoft Office PowerPoint</Application>
  <PresentationFormat>Custom</PresentationFormat>
  <Paragraphs>82</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adonis-web</vt:lpstr>
      <vt:lpstr>Arial</vt:lpstr>
      <vt:lpstr>Calibri</vt:lpstr>
      <vt:lpstr>Poppins</vt:lpstr>
      <vt:lpstr>Roboto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Adaeze Badipe</cp:lastModifiedBy>
  <cp:revision>2</cp:revision>
  <dcterms:created xsi:type="dcterms:W3CDTF">2023-08-30T13:24:07Z</dcterms:created>
  <dcterms:modified xsi:type="dcterms:W3CDTF">2023-08-30T15:16:44Z</dcterms:modified>
</cp:coreProperties>
</file>